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>
          <a:outerShdw blurRad="38100" dist="64529" dir="2700000" rotWithShape="0">
            <a:srgbClr val="000000">
              <a:alpha val="48275"/>
            </a:srgbClr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Distinction is made here between Social and Business, but lines are being blurred now</a:t>
            </a:r>
          </a:p>
          <a:p>
            <a:r>
              <a:t>Sites like LinkedIn have social networking aspects and sites like Facebook have business networking aspects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#ehr</a:t>
            </a:r>
          </a:p>
          <a:p>
            <a:r>
              <a:t>#emr</a:t>
            </a:r>
          </a:p>
          <a:p>
            <a:r>
              <a:t>#hipaa</a:t>
            </a:r>
          </a:p>
          <a:p>
            <a:r>
              <a:t>#icd10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healthinformation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ahima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ehr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Important to start with making connections</a:t>
            </a:r>
          </a:p>
          <a:p>
            <a:r>
              <a:t>Start following a lot of people, you can always unfollow</a:t>
            </a:r>
          </a:p>
          <a:p>
            <a:r>
              <a:t>The good resources will become quickly evident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 an active participant</a:t>
            </a:r>
          </a:p>
          <a:p>
            <a:r>
              <a:t>It takes work, but the payoff is worth it</a:t>
            </a:r>
          </a:p>
          <a:p>
            <a:r>
              <a:t>Networks are like a stream, dip in every once in a while, don’t have to keep track of it all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Supportive System</a:t>
            </a:r>
          </a:p>
          <a:p>
            <a:r>
              <a:t>Common Interest</a:t>
            </a:r>
          </a:p>
          <a:p>
            <a:r>
              <a:t>Next Slide:  Networking 1.0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Had to be in same physical location</a:t>
            </a:r>
          </a:p>
          <a:p>
            <a:r>
              <a:t>Conferences, Conventions</a:t>
            </a:r>
          </a:p>
          <a:p>
            <a:r>
              <a:t>Next Slide:  The Internet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Internet really shook things up.</a:t>
            </a:r>
          </a:p>
          <a:p>
            <a:r>
              <a:t>People becoming more and more connected to information and each other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Book discusses commerce but has social implication as well.</a:t>
            </a:r>
          </a:p>
          <a:p>
            <a:r>
              <a:t>People with similar interests can now find others with same interests, no matter how obscure.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With millions of people on the internet there is bound to be a group networking over pretty much any topic, no matter how obscure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Dong Bang Shin Ki - Rising Gods of the East (South Korean boy band)</a:t>
            </a:r>
          </a:p>
          <a:p>
            <a:r>
              <a:t>Their discussion board was a place for the young “candlelight girls” to meet and talk about issues</a:t>
            </a:r>
          </a:p>
          <a:p>
            <a:r>
              <a:t>President publicly apologized for not paying attention to what the people wanted.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Summer 2009</a:t>
            </a:r>
          </a:p>
          <a:p>
            <a:r>
              <a:t>Iranians used Twitter to share protest locations, pictures, video</a:t>
            </a:r>
          </a:p>
          <a:p>
            <a:r>
              <a:t>People in other countries showed solidarity by changing avatar green</a:t>
            </a:r>
          </a:p>
          <a:p>
            <a:r>
              <a:t>Allowed the world to connect to what was happening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Egypt</a:t>
            </a:r>
          </a:p>
          <a:p>
            <a:r>
              <a:t>18 days</a:t>
            </a:r>
          </a:p>
          <a:p>
            <a:r>
              <a:t>social networking didn’t cause, but allowed it to happen quickly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mage"/>
          <p:cNvSpPr>
            <a:spLocks noGrp="1"/>
          </p:cNvSpPr>
          <p:nvPr>
            <p:ph type="pic" sz="half" idx="21"/>
          </p:nvPr>
        </p:nvSpPr>
        <p:spPr>
          <a:xfrm>
            <a:off x="7200900" y="1993900"/>
            <a:ext cx="5016500" cy="72739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2"/>
              </a:buBlip>
            </a:lvl1pPr>
            <a:lvl2pPr>
              <a:spcBef>
                <a:spcPts val="2400"/>
              </a:spcBef>
              <a:buBlip>
                <a:blip r:embed="rId2"/>
              </a:buBlip>
            </a:lvl2pPr>
            <a:lvl3pPr>
              <a:spcBef>
                <a:spcPts val="2400"/>
              </a:spcBef>
              <a:buBlip>
                <a:blip r:embed="rId2"/>
              </a:buBlip>
            </a:lvl3pPr>
            <a:lvl4pPr>
              <a:spcBef>
                <a:spcPts val="2400"/>
              </a:spcBef>
              <a:buBlip>
                <a:blip r:embed="rId2"/>
              </a:buBlip>
            </a:lvl4pPr>
            <a:lvl5pPr>
              <a:spcBef>
                <a:spcPts val="2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2"/>
              </a:buBlip>
            </a:lvl1pPr>
            <a:lvl2pPr>
              <a:spcBef>
                <a:spcPts val="2400"/>
              </a:spcBef>
              <a:buBlip>
                <a:blip r:embed="rId2"/>
              </a:buBlip>
            </a:lvl2pPr>
            <a:lvl3pPr>
              <a:spcBef>
                <a:spcPts val="2400"/>
              </a:spcBef>
              <a:buBlip>
                <a:blip r:embed="rId2"/>
              </a:buBlip>
            </a:lvl3pPr>
            <a:lvl4pPr>
              <a:spcBef>
                <a:spcPts val="2400"/>
              </a:spcBef>
              <a:buBlip>
                <a:blip r:embed="rId2"/>
              </a:buBlip>
            </a:lvl4pPr>
            <a:lvl5pPr>
              <a:spcBef>
                <a:spcPts val="2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73900" y="2768600"/>
            <a:ext cx="5143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2"/>
              </a:buBlip>
            </a:lvl1pPr>
            <a:lvl2pPr>
              <a:spcBef>
                <a:spcPts val="2400"/>
              </a:spcBef>
              <a:buBlip>
                <a:blip r:embed="rId2"/>
              </a:buBlip>
            </a:lvl2pPr>
            <a:lvl3pPr>
              <a:spcBef>
                <a:spcPts val="2400"/>
              </a:spcBef>
              <a:buBlip>
                <a:blip r:embed="rId2"/>
              </a:buBlip>
            </a:lvl3pPr>
            <a:lvl4pPr>
              <a:spcBef>
                <a:spcPts val="2400"/>
              </a:spcBef>
              <a:buBlip>
                <a:blip r:embed="rId2"/>
              </a:buBlip>
            </a:lvl4pPr>
            <a:lvl5pPr>
              <a:spcBef>
                <a:spcPts val="2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  <a:buBlip>
                <a:blip r:embed="rId2"/>
              </a:buBlip>
            </a:lvl1pPr>
            <a:lvl2pPr>
              <a:spcBef>
                <a:spcPts val="2400"/>
              </a:spcBef>
              <a:buBlip>
                <a:blip r:embed="rId2"/>
              </a:buBlip>
            </a:lvl2pPr>
            <a:lvl3pPr>
              <a:spcBef>
                <a:spcPts val="2400"/>
              </a:spcBef>
              <a:buBlip>
                <a:blip r:embed="rId2"/>
              </a:buBlip>
            </a:lvl3pPr>
            <a:lvl4pPr>
              <a:spcBef>
                <a:spcPts val="2400"/>
              </a:spcBef>
              <a:buBlip>
                <a:blip r:embed="rId2"/>
              </a:buBlip>
            </a:lvl4pPr>
            <a:lvl5pPr>
              <a:spcBef>
                <a:spcPts val="2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 anchor="t"/>
          <a:lstStyle>
            <a:lvl1pPr>
              <a:spcBef>
                <a:spcPts val="2400"/>
              </a:spcBef>
              <a:buBlip>
                <a:blip r:embed="rId2"/>
              </a:buBlip>
            </a:lvl1pPr>
            <a:lvl2pPr>
              <a:spcBef>
                <a:spcPts val="2400"/>
              </a:spcBef>
              <a:buBlip>
                <a:blip r:embed="rId2"/>
              </a:buBlip>
            </a:lvl2pPr>
            <a:lvl3pPr>
              <a:spcBef>
                <a:spcPts val="2400"/>
              </a:spcBef>
              <a:buBlip>
                <a:blip r:embed="rId2"/>
              </a:buBlip>
            </a:lvl3pPr>
            <a:lvl4pPr>
              <a:spcBef>
                <a:spcPts val="2400"/>
              </a:spcBef>
              <a:buBlip>
                <a:blip r:embed="rId2"/>
              </a:buBlip>
            </a:lvl4pPr>
            <a:lvl5pPr>
              <a:spcBef>
                <a:spcPts val="24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idx="21"/>
          </p:nvPr>
        </p:nvSpPr>
        <p:spPr>
          <a:xfrm>
            <a:off x="783663" y="245036"/>
            <a:ext cx="11430002" cy="672353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7400" y="8013700"/>
            <a:ext cx="11430000" cy="1562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21"/>
          </p:nvPr>
        </p:nvSpPr>
        <p:spPr>
          <a:xfrm>
            <a:off x="7200900" y="1244600"/>
            <a:ext cx="5016500" cy="727392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787400" y="1384300"/>
            <a:ext cx="5143500" cy="3505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7400" y="4876800"/>
            <a:ext cx="5143500" cy="30099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1pPr>
            <a:lvl2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2pPr>
            <a:lvl3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3pPr>
            <a:lvl4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4pPr>
            <a:lvl5pPr marL="0" indent="0">
              <a:spcBef>
                <a:spcPts val="1200"/>
              </a:spcBef>
              <a:buSzTx/>
              <a:buNone/>
              <a:defRPr sz="42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14257"/>
            <a:ext cx="312015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8509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2954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17399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21844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26289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30734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35179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3962400" marR="0" indent="-4064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6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ler-mccune.com/politics/the-cascading-effects-of-the-arab-spring-28575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twitter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efollow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facebook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linkedin.co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courosa/2755743456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adsie/2144134905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aduckworth@tacomacc.ed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hyperlink" Target="http://en.wikipedia.org/wiki/Network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ictionary.reference.com/browse/network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://www.youtube.com/watch?v=7j1nHdURKgE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DbyYGrswt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hyperlink" Target="http://www.hyperionbooks.com/book/the-long-tail-revised-and-updated-editionwhy-the-future-of-business-is-selling-less-of-mor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facebook.com/RedWormCompost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hyperlink" Target="http://en.wikipedia.org/wiki/2008_US_beef_protest_in_South_Kore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time.com/time/world/article/0,8599,1905125,00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etworking 2.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Networking 2.0</a:t>
            </a:r>
          </a:p>
        </p:txBody>
      </p:sp>
      <p:sp>
        <p:nvSpPr>
          <p:cNvPr id="120" name="Networking in the Information Age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Networking in the Information Age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“We use Facebook to schedule the protests, Twitter to coordinate, and YouTube to tell the world,”"/>
          <p:cNvSpPr/>
          <p:nvPr/>
        </p:nvSpPr>
        <p:spPr>
          <a:xfrm>
            <a:off x="775" y="6902450"/>
            <a:ext cx="13004801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“We use Facebook to schedule the protests, Twitter to coordinate, and YouTube to tell the world,”</a:t>
            </a:r>
          </a:p>
        </p:txBody>
      </p:sp>
      <p:sp>
        <p:nvSpPr>
          <p:cNvPr id="173" name="Cairo Protester on Twitter, http://www.miller-mccune.com/politics/the-cascading-effects-of-the-arab-spring-28575/"/>
          <p:cNvSpPr/>
          <p:nvPr/>
        </p:nvSpPr>
        <p:spPr>
          <a:xfrm>
            <a:off x="775" y="8385315"/>
            <a:ext cx="13004801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Cairo Protester on Twitter, </a:t>
            </a:r>
            <a:r>
              <a:rPr u="sng">
                <a:solidFill>
                  <a:srgbClr val="74A7FE"/>
                </a:solidFill>
                <a:hlinkClick r:id="rId3"/>
              </a:rPr>
              <a:t>http://www.miller-mccune.com/politics/the-cascading-effects-of-the-arab-spring-28575/</a:t>
            </a:r>
          </a:p>
        </p:txBody>
      </p:sp>
      <p:pic>
        <p:nvPicPr>
          <p:cNvPr id="174" name="more-egypt-revolution5.tiff" descr="more-egypt-revolution5.tif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68872" y="1202250"/>
            <a:ext cx="7962901" cy="5219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Twitter.tiff" descr="Twitter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511300" y="958850"/>
            <a:ext cx="10058400" cy="5867400"/>
          </a:xfrm>
          <a:prstGeom prst="rect">
            <a:avLst/>
          </a:prstGeom>
        </p:spPr>
      </p:pic>
      <p:sp>
        <p:nvSpPr>
          <p:cNvPr id="179" name="Twit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Twitter</a:t>
            </a:r>
          </a:p>
        </p:txBody>
      </p:sp>
      <p:sp>
        <p:nvSpPr>
          <p:cNvPr id="180" name="http://twitter.com/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http://twitter.com/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wefollow.tiff" descr="wefollow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800100" y="952500"/>
            <a:ext cx="11493500" cy="5905500"/>
          </a:xfrm>
          <a:prstGeom prst="rect">
            <a:avLst/>
          </a:prstGeom>
        </p:spPr>
      </p:pic>
      <p:sp>
        <p:nvSpPr>
          <p:cNvPr id="185" name="wefol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wefollow</a:t>
            </a:r>
          </a:p>
        </p:txBody>
      </p:sp>
      <p:sp>
        <p:nvSpPr>
          <p:cNvPr id="186" name="http://wefollow.com/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http://wefollow.com/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facebook.tiff" descr="facebook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273300" y="971550"/>
            <a:ext cx="8534401" cy="5842001"/>
          </a:xfrm>
          <a:prstGeom prst="rect">
            <a:avLst/>
          </a:prstGeom>
        </p:spPr>
      </p:pic>
      <p:sp>
        <p:nvSpPr>
          <p:cNvPr id="191" name="Faceb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Facebook</a:t>
            </a:r>
          </a:p>
        </p:txBody>
      </p:sp>
      <p:sp>
        <p:nvSpPr>
          <p:cNvPr id="192" name="http://www.facebook.com/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hlinkClick r:id="rId4"/>
              </a:rPr>
              <a:t>http://www.facebook.com</a:t>
            </a:r>
            <a: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linkedin.tiff" descr="linkedin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079500" y="977900"/>
            <a:ext cx="10934700" cy="5854700"/>
          </a:xfrm>
          <a:prstGeom prst="rect">
            <a:avLst/>
          </a:prstGeom>
        </p:spPr>
      </p:pic>
      <p:sp>
        <p:nvSpPr>
          <p:cNvPr id="197" name="Linked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LinkedIn</a:t>
            </a:r>
          </a:p>
        </p:txBody>
      </p:sp>
      <p:sp>
        <p:nvSpPr>
          <p:cNvPr id="198" name="http://www.linkedin.com/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hlinkClick r:id="rId4"/>
              </a:rPr>
              <a:t>http://www.linkedin.com</a:t>
            </a:r>
            <a: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Building &amp; Maintaining Your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Building &amp; Maintaining Your Network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onnecting"/>
          <p:cNvSpPr txBox="1">
            <a:spLocks noGrp="1"/>
          </p:cNvSpPr>
          <p:nvPr>
            <p:ph type="title"/>
          </p:nvPr>
        </p:nvSpPr>
        <p:spPr>
          <a:xfrm>
            <a:off x="787400" y="62992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Connecting</a:t>
            </a:r>
          </a:p>
        </p:txBody>
      </p:sp>
      <p:sp>
        <p:nvSpPr>
          <p:cNvPr id="205" name="Photo courtesy courosa (http://www.flickr.com/photos/courosa/2755743456/)"/>
          <p:cNvSpPr/>
          <p:nvPr/>
        </p:nvSpPr>
        <p:spPr>
          <a:xfrm>
            <a:off x="775475" y="8245615"/>
            <a:ext cx="7975601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Photo courtesy courosa (</a:t>
            </a:r>
            <a:r>
              <a:rPr u="sng">
                <a:solidFill>
                  <a:srgbClr val="74A7FE"/>
                </a:solidFill>
                <a:hlinkClick r:id="rId3"/>
              </a:rPr>
              <a:t>http://www.flickr.com/photos/courosa/2755743456/</a:t>
            </a:r>
            <a:r>
              <a:t>)</a:t>
            </a:r>
          </a:p>
        </p:txBody>
      </p:sp>
      <p:pic>
        <p:nvPicPr>
          <p:cNvPr id="206" name="connecting.jpg" descr="connecting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749300"/>
            <a:ext cx="7937500" cy="6096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articipate and Contribute"/>
          <p:cNvSpPr txBox="1">
            <a:spLocks noGrp="1"/>
          </p:cNvSpPr>
          <p:nvPr>
            <p:ph type="title"/>
          </p:nvPr>
        </p:nvSpPr>
        <p:spPr>
          <a:xfrm>
            <a:off x="787400" y="6667500"/>
            <a:ext cx="11430000" cy="2438400"/>
          </a:xfrm>
          <a:prstGeom prst="rect">
            <a:avLst/>
          </a:prstGeom>
        </p:spPr>
        <p:txBody>
          <a:bodyPr/>
          <a:lstStyle/>
          <a:p>
            <a:r>
              <a:t>Participate and Contribute</a:t>
            </a:r>
          </a:p>
        </p:txBody>
      </p:sp>
      <p:sp>
        <p:nvSpPr>
          <p:cNvPr id="211" name="Photo courtesy hadsie (http://www.flickr.com/photos/hadsie/2144134905/)"/>
          <p:cNvSpPr/>
          <p:nvPr/>
        </p:nvSpPr>
        <p:spPr>
          <a:xfrm>
            <a:off x="-1929625" y="8588515"/>
            <a:ext cx="13004801" cy="374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Photo courtesy hadsie (</a:t>
            </a:r>
            <a:r>
              <a:rPr u="sng">
                <a:solidFill>
                  <a:srgbClr val="74A7FE"/>
                </a:solidFill>
                <a:hlinkClick r:id="rId3"/>
              </a:rPr>
              <a:t>http://www.flickr.com/photos/hadsie/2144134905/</a:t>
            </a:r>
            <a:r>
              <a:t>)</a:t>
            </a:r>
          </a:p>
        </p:txBody>
      </p:sp>
      <p:pic>
        <p:nvPicPr>
          <p:cNvPr id="212" name="participate.jpg" descr="participate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635000"/>
            <a:ext cx="9412486" cy="6426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ndy Duckworth @aduckworth aduckworth@tacomacc.edu"/>
          <p:cNvSpPr txBox="1">
            <a:spLocks noGrp="1"/>
          </p:cNvSpPr>
          <p:nvPr>
            <p:ph type="title"/>
          </p:nvPr>
        </p:nvSpPr>
        <p:spPr>
          <a:xfrm>
            <a:off x="787400" y="2679700"/>
            <a:ext cx="11430000" cy="4381500"/>
          </a:xfrm>
          <a:prstGeom prst="rect">
            <a:avLst/>
          </a:prstGeom>
        </p:spPr>
        <p:txBody>
          <a:bodyPr/>
          <a:lstStyle/>
          <a:p>
            <a:r>
              <a:t>Andy Duckworth</a:t>
            </a:r>
          </a:p>
          <a:p>
            <a:r>
              <a:t>@aduckworth</a:t>
            </a:r>
          </a:p>
          <a:p>
            <a:r>
              <a:rPr u="sng">
                <a:hlinkClick r:id="rId2"/>
              </a:rPr>
              <a:t>aduckworth@tacomacc.edu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What is Networking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Networking?</a:t>
            </a:r>
          </a:p>
        </p:txBody>
      </p:sp>
      <p:pic>
        <p:nvPicPr>
          <p:cNvPr id="123" name="socialnetwork.tiff" descr="socialnetwork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117190" y="958850"/>
            <a:ext cx="5181601" cy="4711700"/>
          </a:xfrm>
          <a:prstGeom prst="rect">
            <a:avLst/>
          </a:prstGeom>
        </p:spPr>
      </p:pic>
      <p:sp>
        <p:nvSpPr>
          <p:cNvPr id="124" name="http://en.wikipedia.org/wiki/Networking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http://en.wikipedia.org/wiki/Networking</a:t>
            </a:r>
          </a:p>
        </p:txBody>
      </p:sp>
      <p:pic>
        <p:nvPicPr>
          <p:cNvPr id="125" name="BusinessNetworking.tiff" descr="BusinessNetworking.tif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0" y="965200"/>
            <a:ext cx="5219700" cy="482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net·work·ing…"/>
          <p:cNvSpPr/>
          <p:nvPr/>
        </p:nvSpPr>
        <p:spPr>
          <a:xfrm>
            <a:off x="1028700" y="652842"/>
            <a:ext cx="10947400" cy="740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/>
            </a:pPr>
            <a:r>
              <a:t>net·work·ing   </a:t>
            </a:r>
          </a:p>
          <a:p>
            <a:pPr algn="l">
              <a:defRPr sz="3000"/>
            </a:pPr>
            <a:r>
              <a:t>[net-wur-king] </a:t>
            </a:r>
          </a:p>
          <a:p>
            <a:pPr algn="l">
              <a:defRPr sz="3000"/>
            </a:pPr>
            <a:endParaRPr/>
          </a:p>
          <a:p>
            <a:pPr algn="l">
              <a:defRPr sz="3000"/>
            </a:pPr>
            <a:r>
              <a:t>–noun</a:t>
            </a:r>
          </a:p>
          <a:p>
            <a:pPr algn="l">
              <a:defRPr sz="3000"/>
            </a:pPr>
            <a:endParaRPr/>
          </a:p>
          <a:p>
            <a:pPr algn="l">
              <a:defRPr sz="3000"/>
            </a:pPr>
            <a:r>
              <a:t>1. a </a:t>
            </a:r>
            <a:r>
              <a:rPr i="1">
                <a:solidFill>
                  <a:srgbClr val="FECB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supportive</a:t>
            </a:r>
            <a:r>
              <a:t> </a:t>
            </a:r>
            <a:r>
              <a:rPr i="1">
                <a:solidFill>
                  <a:srgbClr val="FE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</a:t>
            </a:r>
            <a:r>
              <a:t> of sharing information and services among individuals and groups </a:t>
            </a:r>
            <a:r>
              <a:rPr i="1">
                <a:solidFill>
                  <a:srgbClr val="FECB3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having a common interest</a:t>
            </a:r>
            <a:r>
              <a:t>:Working mothers in the community use networking to help themselves manage successfully.</a:t>
            </a:r>
          </a:p>
          <a:p>
            <a:pPr algn="l">
              <a:defRPr sz="3000"/>
            </a:pPr>
            <a:r>
              <a:t>2. the design, establishment, or utilization of a computer network.</a:t>
            </a:r>
          </a:p>
          <a:p>
            <a:pPr algn="l">
              <a:defRPr sz="3000"/>
            </a:pPr>
            <a:endParaRPr/>
          </a:p>
          <a:p>
            <a:pPr algn="l">
              <a:defRPr sz="3000"/>
            </a:pPr>
            <a:r>
              <a:t>–adjective</a:t>
            </a:r>
          </a:p>
          <a:p>
            <a:pPr algn="l">
              <a:defRPr sz="3000"/>
            </a:pPr>
            <a:endParaRPr/>
          </a:p>
          <a:p>
            <a:pPr algn="l">
              <a:defRPr sz="3000"/>
            </a:pPr>
            <a:r>
              <a:t>3. of or pertaining to a network or networking: networking software, a networking system.</a:t>
            </a:r>
          </a:p>
        </p:txBody>
      </p:sp>
      <p:sp>
        <p:nvSpPr>
          <p:cNvPr id="130" name="http://dictionary.reference.com/browse/networking"/>
          <p:cNvSpPr/>
          <p:nvPr/>
        </p:nvSpPr>
        <p:spPr>
          <a:xfrm>
            <a:off x="1155700" y="8481670"/>
            <a:ext cx="106807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u="sng">
                <a:solidFill>
                  <a:srgbClr val="73BFFF"/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http://dictionary.reference.com/browse/networking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TAHIMA Presentation Networking.mov" descr="TAHIMA Presentation Networking.mov"/>
          <p:cNvPicPr>
            <a:picLocks noGrp="1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00" y="939800"/>
            <a:ext cx="10160000" cy="5715000"/>
          </a:xfrm>
          <a:prstGeom prst="rect">
            <a:avLst/>
          </a:prstGeom>
        </p:spPr>
      </p:pic>
      <p:sp>
        <p:nvSpPr>
          <p:cNvPr id="135" name="Networking 1.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Networking 1.0</a:t>
            </a:r>
          </a:p>
        </p:txBody>
      </p:sp>
      <p:sp>
        <p:nvSpPr>
          <p:cNvPr id="136" name="http://www.youtube.com/watch?v=7j1nHdURKg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http://www.youtube.com/watch?v=7j1nHdURKgE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he Intern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Internet</a:t>
            </a:r>
          </a:p>
        </p:txBody>
      </p:sp>
      <p:sp>
        <p:nvSpPr>
          <p:cNvPr id="142" name="http://www.youtube.com/watch?v=iDbyYGrswtg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http://www.youtube.com/watch?v=iDbyYGrswtg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0AC84-88F6-AA44-866B-2D6D189897B8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droppedImage.tiff" descr="droppedImage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1333500" y="749300"/>
            <a:ext cx="5080000" cy="5905500"/>
          </a:xfrm>
          <a:prstGeom prst="rect">
            <a:avLst/>
          </a:prstGeom>
        </p:spPr>
      </p:pic>
      <p:sp>
        <p:nvSpPr>
          <p:cNvPr id="147" name="The Long Tail"/>
          <p:cNvSpPr txBox="1">
            <a:spLocks noGrp="1"/>
          </p:cNvSpPr>
          <p:nvPr>
            <p:ph type="title"/>
          </p:nvPr>
        </p:nvSpPr>
        <p:spPr>
          <a:xfrm>
            <a:off x="393700" y="6934200"/>
            <a:ext cx="7112000" cy="1193800"/>
          </a:xfrm>
          <a:prstGeom prst="rect">
            <a:avLst/>
          </a:prstGeom>
        </p:spPr>
        <p:txBody>
          <a:bodyPr/>
          <a:lstStyle/>
          <a:p>
            <a:r>
              <a:t>The Long Tail</a:t>
            </a:r>
          </a:p>
        </p:txBody>
      </p:sp>
      <p:sp>
        <p:nvSpPr>
          <p:cNvPr id="148" name="http://www.hyperionbooks.com/book/the-long-tail-revised-and-updated-editionwhy-the-future-of-business-is-selling-less-of-more/"/>
          <p:cNvSpPr txBox="1">
            <a:spLocks noGrp="1"/>
          </p:cNvSpPr>
          <p:nvPr>
            <p:ph type="body" sz="quarter" idx="1"/>
          </p:nvPr>
        </p:nvSpPr>
        <p:spPr>
          <a:xfrm>
            <a:off x="393700" y="8128000"/>
            <a:ext cx="12280900" cy="13081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http://www.hyperionbooks.com/book/the-long-tail-revised-and-updated-editionwhy-the-future-of-business-is-selling-less-of-more/</a:t>
            </a:r>
          </a:p>
        </p:txBody>
      </p:sp>
      <p:pic>
        <p:nvPicPr>
          <p:cNvPr id="149" name="droppedImage.tiff" descr="droppedImage.tif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896100" y="1727200"/>
            <a:ext cx="5029200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droppedImage.tiff" descr="droppedImage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159000" y="952500"/>
            <a:ext cx="8699500" cy="5803900"/>
          </a:xfrm>
          <a:prstGeom prst="rect">
            <a:avLst/>
          </a:prstGeom>
        </p:spPr>
      </p:pic>
      <p:sp>
        <p:nvSpPr>
          <p:cNvPr id="154" name="Sharing Common Interes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Sharing Common Interests</a:t>
            </a:r>
          </a:p>
        </p:txBody>
      </p:sp>
      <p:sp>
        <p:nvSpPr>
          <p:cNvPr id="155" name="http://www.facebook.com/RedWormComposting"/>
          <p:cNvSpPr txBox="1">
            <a:spLocks noGrp="1"/>
          </p:cNvSpPr>
          <p:nvPr>
            <p:ph type="body" sz="quarter" idx="1"/>
          </p:nvPr>
        </p:nvSpPr>
        <p:spPr>
          <a:xfrm>
            <a:off x="711200" y="7988300"/>
            <a:ext cx="11557000" cy="15621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http://www.facebook.com/RedWormComposting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droppedImage.tiff" descr="droppedImage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6845300" y="736600"/>
            <a:ext cx="5080000" cy="5905500"/>
          </a:xfrm>
          <a:prstGeom prst="rect">
            <a:avLst/>
          </a:prstGeom>
        </p:spPr>
      </p:pic>
      <p:sp>
        <p:nvSpPr>
          <p:cNvPr id="160" name="South Korean Protests 2008"/>
          <p:cNvSpPr txBox="1">
            <a:spLocks noGrp="1"/>
          </p:cNvSpPr>
          <p:nvPr>
            <p:ph type="title"/>
          </p:nvPr>
        </p:nvSpPr>
        <p:spPr>
          <a:xfrm>
            <a:off x="1054100" y="6870700"/>
            <a:ext cx="11328400" cy="1104900"/>
          </a:xfrm>
          <a:prstGeom prst="rect">
            <a:avLst/>
          </a:prstGeom>
        </p:spPr>
        <p:txBody>
          <a:bodyPr/>
          <a:lstStyle/>
          <a:p>
            <a:r>
              <a:t>South Korean Protests 2008</a:t>
            </a:r>
          </a:p>
        </p:txBody>
      </p:sp>
      <p:sp>
        <p:nvSpPr>
          <p:cNvPr id="161" name="http://en.wikipedia.org/wiki/2008_US_beef_protest_in_South_Korea"/>
          <p:cNvSpPr txBox="1">
            <a:spLocks noGrp="1"/>
          </p:cNvSpPr>
          <p:nvPr>
            <p:ph type="body" sz="quarter" idx="1"/>
          </p:nvPr>
        </p:nvSpPr>
        <p:spPr>
          <a:xfrm>
            <a:off x="1054100" y="7962900"/>
            <a:ext cx="11328400" cy="14351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http://en.wikipedia.org/wiki/2008_US_beef_protest_in_South_Korea</a:t>
            </a:r>
          </a:p>
        </p:txBody>
      </p:sp>
      <p:pic>
        <p:nvPicPr>
          <p:cNvPr id="162" name="droppedImage.tiff" descr="droppedImage.tif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98600" y="736600"/>
            <a:ext cx="5080000" cy="590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droppedImage.tiff" descr="droppedImage.tiff"/>
          <p:cNvPicPr>
            <a:picLocks noGrp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xfrm>
            <a:off x="2679700" y="1422400"/>
            <a:ext cx="7734300" cy="4394200"/>
          </a:xfrm>
          <a:prstGeom prst="rect">
            <a:avLst/>
          </a:prstGeom>
        </p:spPr>
      </p:pic>
      <p:sp>
        <p:nvSpPr>
          <p:cNvPr id="167" name="Iranian “Twitter Revolution”"/>
          <p:cNvSpPr txBox="1">
            <a:spLocks noGrp="1"/>
          </p:cNvSpPr>
          <p:nvPr>
            <p:ph type="title"/>
          </p:nvPr>
        </p:nvSpPr>
        <p:spPr>
          <a:xfrm>
            <a:off x="787400" y="6451600"/>
            <a:ext cx="11430000" cy="1219200"/>
          </a:xfrm>
          <a:prstGeom prst="rect">
            <a:avLst/>
          </a:prstGeom>
        </p:spPr>
        <p:txBody>
          <a:bodyPr/>
          <a:lstStyle/>
          <a:p>
            <a:r>
              <a:t>Iranian “Twitter Revolution”</a:t>
            </a:r>
          </a:p>
        </p:txBody>
      </p:sp>
      <p:sp>
        <p:nvSpPr>
          <p:cNvPr id="168" name="http://www.time.com/time/world/article/0,8599,1905125,00.html"/>
          <p:cNvSpPr txBox="1">
            <a:spLocks noGrp="1"/>
          </p:cNvSpPr>
          <p:nvPr>
            <p:ph type="body" sz="quarter" idx="1"/>
          </p:nvPr>
        </p:nvSpPr>
        <p:spPr>
          <a:xfrm>
            <a:off x="787400" y="7658100"/>
            <a:ext cx="11430000" cy="15621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http://www.time.com/time/world/article/0,8599,1905125,00.html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626</Words>
  <Application>Microsoft Macintosh PowerPoint</Application>
  <PresentationFormat>Custom</PresentationFormat>
  <Paragraphs>82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Helvetica Neue</vt:lpstr>
      <vt:lpstr>Helvetica Neue Light</vt:lpstr>
      <vt:lpstr>Lucida Grande</vt:lpstr>
      <vt:lpstr>Industrial</vt:lpstr>
      <vt:lpstr>Networking 2.0</vt:lpstr>
      <vt:lpstr>What is Networking?</vt:lpstr>
      <vt:lpstr>PowerPoint Presentation</vt:lpstr>
      <vt:lpstr>Networking 1.0</vt:lpstr>
      <vt:lpstr>The Internet</vt:lpstr>
      <vt:lpstr>The Long Tail</vt:lpstr>
      <vt:lpstr>Sharing Common Interests</vt:lpstr>
      <vt:lpstr>South Korean Protests 2008</vt:lpstr>
      <vt:lpstr>Iranian “Twitter Revolution”</vt:lpstr>
      <vt:lpstr>PowerPoint Presentation</vt:lpstr>
      <vt:lpstr>Twitter</vt:lpstr>
      <vt:lpstr>wefollow</vt:lpstr>
      <vt:lpstr>Facebook</vt:lpstr>
      <vt:lpstr>LinkedIn</vt:lpstr>
      <vt:lpstr>Building &amp; Maintaining Your Network</vt:lpstr>
      <vt:lpstr>Connecting</vt:lpstr>
      <vt:lpstr>Participate and Contribute</vt:lpstr>
      <vt:lpstr>Andy Duckworth @aduckworth aduckworth@tacomacc.edu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2.0</dc:title>
  <cp:lastModifiedBy>Andy Duckworth</cp:lastModifiedBy>
  <cp:revision>1</cp:revision>
  <dcterms:modified xsi:type="dcterms:W3CDTF">2020-09-14T23:05:31Z</dcterms:modified>
</cp:coreProperties>
</file>