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media/image3.jpeg" ContentType="image/jpeg"/>
  <Override PartName="/ppt/notesSlides/notesSlide3.xml" ContentType="application/vnd.openxmlformats-officedocument.presentationml.notesSlide+xml"/>
  <Override PartName="/ppt/media/image4.jpeg" ContentType="image/jpeg"/>
  <Override PartName="/ppt/notesSlides/notesSlide4.xml" ContentType="application/vnd.openxmlformats-officedocument.presentationml.notesSlide+xml"/>
  <Override PartName="/ppt/media/image5.jpeg" ContentType="image/jpeg"/>
  <Override PartName="/ppt/notesSlides/notesSlide5.xml" ContentType="application/vnd.openxmlformats-officedocument.presentationml.notesSlide+xml"/>
  <Override PartName="/ppt/media/image6.jpeg" ContentType="image/jpeg"/>
  <Override PartName="/ppt/notesSlides/notesSlide6.xml" ContentType="application/vnd.openxmlformats-officedocument.presentationml.notesSlide+xml"/>
  <Override PartName="/ppt/media/image7.jpeg" ContentType="image/jpeg"/>
  <Override PartName="/ppt/notesSlides/notesSlide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Cycle 5 validation starts this week.</a:t>
            </a:r>
          </a:p>
          <a:p>
            <a:pPr/>
            <a:r>
              <a:t>Cycle 6 conversion starts July 19th. </a:t>
            </a:r>
          </a:p>
          <a:p>
            <a:pPr/>
            <a:r>
              <a:t>Cycle 6 validation for FirstLink should begin August 7th.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UAT begins soon</a:t>
            </a:r>
          </a:p>
          <a:p>
            <a:pPr/>
            <a:r>
              <a:t>Over 4,500 hours of testing</a:t>
            </a:r>
          </a:p>
          <a:p>
            <a:pPr/>
            <a:r>
              <a:t>Will have a centralized lab available for people to test</a:t>
            </a:r>
          </a:p>
          <a:p>
            <a:pPr/>
            <a:r>
              <a:t>4 to 6 weeks away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FirstLink working on Operational Data Store that mirrors legacy as a stop gap</a:t>
            </a:r>
          </a:p>
          <a:p>
            <a:pPr/>
            <a:r>
              <a:t>Should mitigate development work on supporting systems</a:t>
            </a:r>
          </a:p>
          <a:p>
            <a:pPr/>
            <a:r>
              <a:t>Will migrate systems to PeopleSoft nomenclature post go live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Summer workshops/trainings for support staff on student center, staff self-service and faculty center</a:t>
            </a:r>
          </a:p>
          <a:p>
            <a:pPr/>
            <a:r>
              <a:t>Summer training for components like degree audit that will need to be set up before go live</a:t>
            </a:r>
          </a:p>
          <a:p>
            <a:pPr/>
            <a:r>
              <a:t>Primary training will be closer to go live (just in time)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Content created</a:t>
            </a:r>
          </a:p>
          <a:p>
            <a:pPr/>
            <a:r>
              <a:t>Need to set up issuing system and load content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Meet twice a month</a:t>
            </a:r>
          </a:p>
          <a:p>
            <a:pPr/>
            <a:r>
              <a:t>Front line staff and management groups</a:t>
            </a:r>
          </a:p>
          <a:p>
            <a:pPr/>
            <a:r>
              <a:t>Information distributed to both groups for problem-solving exercises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 live date will be adjusted</a:t>
            </a:r>
          </a:p>
          <a:p>
            <a:pPr/>
            <a:r>
              <a:t>Go live activity period approximately a week long</a:t>
            </a:r>
          </a:p>
          <a:p>
            <a:pPr/>
            <a:r>
              <a:t>Legacy system will be frozen once final conversion begins</a:t>
            </a:r>
          </a:p>
          <a:p>
            <a:pPr/>
            <a:r>
              <a:t>Establishing “war room” for this period with open communication lines to ctcLink team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21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23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irstLink Update for Board of Trustees Retrea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FirstLink Update for Board of Trustees Retreat</a:t>
            </a:r>
          </a:p>
        </p:txBody>
      </p:sp>
      <p:sp>
        <p:nvSpPr>
          <p:cNvPr id="120" name="June 26th, 2014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June 26th, 2014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rojectTimelineJune5.jpg" descr="ProjectTimelineJune5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22558" r="0" b="0"/>
          <a:stretch>
            <a:fillRect/>
          </a:stretch>
        </p:blipFill>
        <p:spPr>
          <a:xfrm>
            <a:off x="1694458" y="1185465"/>
            <a:ext cx="9615884" cy="4817087"/>
          </a:xfrm>
          <a:prstGeom prst="rect">
            <a:avLst/>
          </a:prstGeom>
        </p:spPr>
      </p:pic>
      <p:sp>
        <p:nvSpPr>
          <p:cNvPr id="123" name="Major Activities"/>
          <p:cNvSpPr txBox="1"/>
          <p:nvPr>
            <p:ph type="title"/>
          </p:nvPr>
        </p:nvSpPr>
        <p:spPr>
          <a:xfrm>
            <a:off x="1270000" y="69850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Major Activities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Copy_of_Copy_of_Copy_of_TranClassDTitleStudy-P220AndySort_xlsx.jpg" descr="Copy_of_Copy_of_Copy_of_TranClassDTitleStudy-P220AndySort_xlsx.jp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2333116" y="635000"/>
            <a:ext cx="8325867" cy="5918200"/>
          </a:xfrm>
          <a:prstGeom prst="rect">
            <a:avLst/>
          </a:prstGeom>
        </p:spPr>
      </p:pic>
      <p:sp>
        <p:nvSpPr>
          <p:cNvPr id="126" name="Data Conversion/Valid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Data Conversion/Validation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Test_Scripts_by_Module_20140519_xlsx.jpg" descr="Test_Scripts_by_Module_20140519_xlsx.jp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606550" y="894940"/>
            <a:ext cx="9779000" cy="5398320"/>
          </a:xfrm>
          <a:prstGeom prst="rect">
            <a:avLst/>
          </a:prstGeom>
        </p:spPr>
      </p:pic>
      <p:sp>
        <p:nvSpPr>
          <p:cNvPr id="131" name="User Acceptance Te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User Acceptance Testing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tcLink_Create_LS_DestinationTables_CS_sql.jpg" descr="ctcLink_Create_LS_DestinationTables_CS_sql.jp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606550" y="1074919"/>
            <a:ext cx="9779000" cy="5038362"/>
          </a:xfrm>
          <a:prstGeom prst="rect">
            <a:avLst/>
          </a:prstGeom>
        </p:spPr>
      </p:pic>
      <p:sp>
        <p:nvSpPr>
          <p:cNvPr id="136" name="Operational Data Store and Supporting Syst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15468">
              <a:defRPr sz="4320"/>
            </a:lvl1pPr>
          </a:lstStyle>
          <a:p>
            <a:pPr/>
            <a:r>
              <a:t>Operational Data Store and Supporting Systems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creenshot_6_11_14__11_54_AM.jpg" descr="Screenshot_6_11_14__11_54_AM.jp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78" t="0" r="78" b="0"/>
          <a:stretch>
            <a:fillRect/>
          </a:stretch>
        </p:blipFill>
        <p:spPr>
          <a:xfrm>
            <a:off x="1606550" y="634999"/>
            <a:ext cx="9779000" cy="5918201"/>
          </a:xfrm>
          <a:prstGeom prst="rect">
            <a:avLst/>
          </a:prstGeom>
        </p:spPr>
      </p:pic>
      <p:sp>
        <p:nvSpPr>
          <p:cNvPr id="141" name="Trai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ctcLink_Badge_rev3_copy__page_1_of_2_.jpg" descr="ctcLink_Badge_rev3_copy__page_1_of_2_.jp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758" r="0" b="758"/>
          <a:stretch>
            <a:fillRect/>
          </a:stretch>
        </p:blipFill>
        <p:spPr>
          <a:xfrm>
            <a:off x="3489089" y="634999"/>
            <a:ext cx="6013922" cy="5918201"/>
          </a:xfrm>
          <a:prstGeom prst="rect">
            <a:avLst/>
          </a:prstGeom>
        </p:spPr>
      </p:pic>
      <p:sp>
        <p:nvSpPr>
          <p:cNvPr id="146" name="Bad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Badges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9733.jpeg" descr="IMG_9733.jpe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9653" r="0" b="9653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</p:spPr>
      </p:pic>
      <p:sp>
        <p:nvSpPr>
          <p:cNvPr id="151" name="Learning Commun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Communities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 Liv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 Live…</a:t>
            </a:r>
          </a:p>
        </p:txBody>
      </p:sp>
      <p:pic>
        <p:nvPicPr>
          <p:cNvPr id="156" name="GoLiveActivities copy.png" descr="GoLiveActivities cop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3262" y="854754"/>
            <a:ext cx="5618276" cy="5478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