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notesSlides/notesSlide1.xml" ContentType="application/vnd.openxmlformats-officedocument.presentationml.notesSlid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 live activity period approximately a week long</a:t>
            </a:r>
          </a:p>
          <a:p>
            <a:pPr/>
            <a:r>
              <a:t>Legacy system will be frozen once final conversion begins</a:t>
            </a:r>
          </a:p>
          <a:p>
            <a:pPr/>
            <a:r>
              <a:t>Establishing “war room” for this period with open communication lines to ctcLink team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8128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21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23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aduckworth@tacomacc.edu" TargetMode="External"/><Relationship Id="rId3" Type="http://schemas.openxmlformats.org/officeDocument/2006/relationships/hyperlink" Target="mailto:dick.Hol@ccs.spokane.edu?subject=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Relationship Id="rId3" Type="http://schemas.openxmlformats.org/officeDocument/2006/relationships/hyperlink" Target="http://gateway.ctclink.us" TargetMode="External"/><Relationship Id="rId4" Type="http://schemas.openxmlformats.org/officeDocument/2006/relationships/hyperlink" Target="http://ctclink.spokane.edu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irstLink Update for ITC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FirstLink Update for ITC</a:t>
            </a:r>
          </a:p>
        </p:txBody>
      </p:sp>
      <p:sp>
        <p:nvSpPr>
          <p:cNvPr id="120" name="December 12, 2014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December 12, 2014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Questions?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79729">
              <a:defRPr sz="5200"/>
            </a:pPr>
            <a:r>
              <a:t>Questions?</a:t>
            </a:r>
          </a:p>
          <a:p>
            <a:pPr defTabSz="379729">
              <a:defRPr sz="5200"/>
            </a:pPr>
            <a:r>
              <a:t>email </a:t>
            </a:r>
            <a:r>
              <a:rPr u="sng">
                <a:hlinkClick r:id="rId2" invalidUrl="" action="" tgtFrame="" tooltip="" history="1" highlightClick="0" endSnd="0"/>
              </a:rPr>
              <a:t>aduckworth@tacomacc.edu</a:t>
            </a:r>
            <a:r>
              <a:t>  or</a:t>
            </a:r>
          </a:p>
          <a:p>
            <a:pPr defTabSz="379729">
              <a:defRPr sz="5200"/>
            </a:pPr>
            <a:r>
              <a:rPr u="sng">
                <a:hlinkClick r:id="rId3" invalidUrl="" action="" tgtFrame="" tooltip="" history="1" highlightClick="0" endSnd="0"/>
              </a:rPr>
              <a:t>Dick.Hol@ccs.spokane.edu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link_videoplatform_limelight_com_media__mediaId_2c70d194c7a24a46b87288b154e894ec_width_720_height_457_playerForm_f894eb1aa8d047969a812fa20936ab79.jpg" descr="link_videoplatform_limelight_com_media__mediaId_2c70d194c7a24a46b87288b154e894ec_width_720_height_457_playerForm_f894eb1aa8d047969a812fa20936ab79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9454" t="0" r="25366" b="0"/>
          <a:stretch>
            <a:fillRect/>
          </a:stretch>
        </p:blipFill>
        <p:spPr>
          <a:xfrm>
            <a:off x="6718300" y="2603500"/>
            <a:ext cx="5334000" cy="6286500"/>
          </a:xfrm>
          <a:prstGeom prst="rect">
            <a:avLst/>
          </a:prstGeom>
        </p:spPr>
      </p:pic>
      <p:sp>
        <p:nvSpPr>
          <p:cNvPr id="123" name="Trai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Training</a:t>
            </a:r>
          </a:p>
        </p:txBody>
      </p:sp>
      <p:sp>
        <p:nvSpPr>
          <p:cNvPr id="124" name="December started major round of train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December started major round of training</a:t>
            </a:r>
          </a:p>
          <a:p>
            <a:pPr/>
            <a:r>
              <a:t>Campus Solutions, Finance and Human Capital Management training facilitated by vendor and ctcLink trainers</a:t>
            </a:r>
          </a:p>
          <a:p>
            <a:pPr/>
            <a:r>
              <a:t>Over 200 hours of training in December</a:t>
            </a:r>
          </a:p>
          <a:p>
            <a:pPr/>
            <a:r>
              <a:t>Additional training scheduled for January and February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Test_Scripts_by_Module_20140519_xlsx.jpg" descr="Test_Scripts_by_Module_20140519_xlsx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634" t="0" r="61585" b="0"/>
          <a:stretch>
            <a:fillRect/>
          </a:stretch>
        </p:blipFill>
        <p:spPr>
          <a:xfrm>
            <a:off x="6718300" y="635000"/>
            <a:ext cx="5334000" cy="8229600"/>
          </a:xfrm>
          <a:prstGeom prst="rect">
            <a:avLst/>
          </a:prstGeom>
        </p:spPr>
      </p:pic>
      <p:sp>
        <p:nvSpPr>
          <p:cNvPr id="127" name="User Acceptance Te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6000"/>
            </a:pPr>
            <a:r>
              <a:t>User Acceptance Testing</a:t>
            </a:r>
          </a:p>
        </p:txBody>
      </p:sp>
      <p:sp>
        <p:nvSpPr>
          <p:cNvPr id="128" name="80% complete with PeopleSoft cor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95111" indent="-395111" algn="l">
              <a:buSzPct val="75000"/>
              <a:buChar char="•"/>
            </a:pPr>
            <a:r>
              <a:t>80% complete with PeopleSoft core</a:t>
            </a:r>
          </a:p>
          <a:p>
            <a:pPr marL="395111" indent="-395111" algn="l">
              <a:buSzPct val="75000"/>
              <a:buChar char="•"/>
            </a:pPr>
            <a:r>
              <a:t>CEMLI testing is now underway</a:t>
            </a:r>
          </a:p>
          <a:p>
            <a:pPr marL="395111" indent="-395111" algn="l">
              <a:buSzPct val="75000"/>
              <a:buChar char="•"/>
            </a:pPr>
            <a:r>
              <a:t>“Day In the Life” testing to correspond with training</a:t>
            </a:r>
          </a:p>
          <a:p>
            <a:pPr marL="395111" indent="-395111" algn="l">
              <a:buSzPct val="75000"/>
              <a:buChar char="•"/>
            </a:pPr>
            <a:r>
              <a:t>Working through accessibility testing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" descr="Imag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7698" t="0" r="7698" b="0"/>
          <a:stretch>
            <a:fillRect/>
          </a:stretch>
        </p:blipFill>
        <p:spPr>
          <a:xfrm>
            <a:off x="6718299" y="2603500"/>
            <a:ext cx="5334001" cy="6286500"/>
          </a:xfrm>
          <a:prstGeom prst="rect">
            <a:avLst/>
          </a:prstGeom>
        </p:spPr>
      </p:pic>
      <p:sp>
        <p:nvSpPr>
          <p:cNvPr id="131" name="ODS and Supporting Syst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ODS and Supporting Systems</a:t>
            </a:r>
          </a:p>
        </p:txBody>
      </p:sp>
      <p:sp>
        <p:nvSpPr>
          <p:cNvPr id="132" name="Spokane has completed their ODS.  It includes all of the tables and data in the Data Mapping document Ver 1.1 found on the ctcLink Office365 sit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Spokane has completed their ODS.  It includes all of the tables and data in the Data Mapping document Ver 1.1 found on the ctcLink Office365 site</a:t>
            </a:r>
          </a:p>
          <a:p>
            <a:pPr/>
            <a:r>
              <a:t>Tacoma ODS is set up and staff are about a third of the way through the supporting systems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" descr="Imag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8181" t="0" r="18181" b="0"/>
          <a:stretch>
            <a:fillRect/>
          </a:stretch>
        </p:blipFill>
        <p:spPr>
          <a:xfrm>
            <a:off x="6718300" y="2603500"/>
            <a:ext cx="5334000" cy="6286500"/>
          </a:xfrm>
          <a:prstGeom prst="rect">
            <a:avLst/>
          </a:prstGeom>
        </p:spPr>
      </p:pic>
      <p:sp>
        <p:nvSpPr>
          <p:cNvPr id="135" name="Secur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Security</a:t>
            </a:r>
          </a:p>
        </p:txBody>
      </p:sp>
      <p:sp>
        <p:nvSpPr>
          <p:cNvPr id="136" name="Security Role Matrix - A good place to start is looking at existing positions and how they will fit in new system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Security Role Matrix - A good place to start is looking at existing positions and how they will fit in new system</a:t>
            </a:r>
          </a:p>
          <a:p>
            <a:pPr/>
            <a:r>
              <a:t>Security Strategy - Spokane is using a de-centralized approach while Tacoma is using a centralized approach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" descr="Imag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1224" t="0" r="11224" b="0"/>
          <a:stretch>
            <a:fillRect/>
          </a:stretch>
        </p:blipFill>
        <p:spPr>
          <a:xfrm>
            <a:off x="6718300" y="2603500"/>
            <a:ext cx="5334000" cy="6286500"/>
          </a:xfrm>
          <a:prstGeom prst="rect">
            <a:avLst/>
          </a:prstGeom>
        </p:spPr>
      </p:pic>
      <p:sp>
        <p:nvSpPr>
          <p:cNvPr id="139" name="Repor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Reporting</a:t>
            </a:r>
          </a:p>
        </p:txBody>
      </p:sp>
      <p:sp>
        <p:nvSpPr>
          <p:cNvPr id="140" name="Delivered reports are now being tested in UAT.  This testing produces the actual report output and these are being hosted in the ctcLink Office365 site.  It is a good idea to start exploring these reports now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Delivered reports are now being tested in UAT.  This testing produces the actual report output and these are being hosted in the ctcLink Office365 site.  It is a good idea to start exploring these reports now.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" descr="Imag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6136" t="0" r="26136" b="1616"/>
          <a:stretch>
            <a:fillRect/>
          </a:stretch>
        </p:blipFill>
        <p:spPr>
          <a:xfrm>
            <a:off x="6718300" y="2705100"/>
            <a:ext cx="5334000" cy="6184900"/>
          </a:xfrm>
          <a:prstGeom prst="rect">
            <a:avLst/>
          </a:prstGeom>
        </p:spPr>
      </p:pic>
      <p:sp>
        <p:nvSpPr>
          <p:cNvPr id="143" name="Gateway and Activate your Accou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Gateway and Activate your Account</a:t>
            </a:r>
          </a:p>
        </p:txBody>
      </p:sp>
      <p:sp>
        <p:nvSpPr>
          <p:cNvPr id="144" name="URL is gateway.ctclink.us.  Colleges may want to set up own URL and redirect.  Spokane is using ctclink.spokane.edu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URL is </a:t>
            </a:r>
            <a:r>
              <a:rPr u="sng">
                <a:hlinkClick r:id="rId3" invalidUrl="" action="" tgtFrame="" tooltip="" history="1" highlightClick="0" endSnd="0"/>
              </a:rPr>
              <a:t>gateway.ctclink.us</a:t>
            </a:r>
            <a:r>
              <a:t>.  Colleges may want to set up own URL and redirect.  Spokane is using </a:t>
            </a:r>
            <a:r>
              <a:rPr u="sng">
                <a:hlinkClick r:id="rId4" invalidUrl="" action="" tgtFrame="" tooltip="" history="1" highlightClick="0" endSnd="0"/>
              </a:rPr>
              <a:t>ctclink.spokane.edu</a:t>
            </a:r>
          </a:p>
          <a:p>
            <a:pPr/>
            <a:r>
              <a:t>Activate Your Account currently under development. End users will need to know First Name, Last Name, Date of Birth, SID/EMPLID to use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" descr="Imag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7575" t="0" r="7575" b="0"/>
          <a:stretch>
            <a:fillRect/>
          </a:stretch>
        </p:blipFill>
        <p:spPr>
          <a:xfrm>
            <a:off x="6718300" y="2603500"/>
            <a:ext cx="5334000" cy="6286500"/>
          </a:xfrm>
          <a:prstGeom prst="rect">
            <a:avLst/>
          </a:prstGeom>
        </p:spPr>
      </p:pic>
      <p:sp>
        <p:nvSpPr>
          <p:cNvPr id="147" name="Countdown Docu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Countdown Document</a:t>
            </a:r>
          </a:p>
        </p:txBody>
      </p:sp>
      <p:sp>
        <p:nvSpPr>
          <p:cNvPr id="148" name="ctcLink Project Team is working on countdown document with a list of tasks that need to be completed before, during and after go live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ctcLink Project Team is working on countdown document with a list of tasks that need to be completed before, during and after go live.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LiveActivities__1_page_.jpg" descr="GoLiveActivities__1_page_.jp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606549" y="2516794"/>
            <a:ext cx="9779001" cy="2154612"/>
          </a:xfrm>
          <a:prstGeom prst="rect">
            <a:avLst/>
          </a:prstGeom>
        </p:spPr>
      </p:pic>
      <p:sp>
        <p:nvSpPr>
          <p:cNvPr id="151" name="Go Live…2 Months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 Live…2 Months!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