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See processes of change rather than snapshots in the implementation of PeopleSoft.</a:t>
            </a:r>
          </a:p>
          <a:p>
            <a:pPr/>
            <a:r>
              <a:t>Construct reciprocity networks to uncover new ideas, resources and business process that were previously unknown.</a:t>
            </a:r>
          </a:p>
          <a:p>
            <a:pPr/>
            <a:r>
              <a:t>Develop a systems perspective that models that there are multiple levels of explanation in any complex situation to move beyond event thinking to generative organizational learning</a:t>
            </a:r>
          </a:p>
          <a:p>
            <a:pPr/>
            <a:r>
              <a:t>Identify where leverage lies and where small changes requiring minimal effort will lead to lasting improvement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22784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idx="21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23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bit.ly/1aZPCLH" TargetMode="External"/><Relationship Id="rId3" Type="http://schemas.openxmlformats.org/officeDocument/2006/relationships/hyperlink" Target="http://ctclink.tacomacc.edu" TargetMode="External"/><Relationship Id="rId4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rstLink Perspectiv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FirstLink Perspective</a:t>
            </a:r>
          </a:p>
        </p:txBody>
      </p:sp>
      <p:sp>
        <p:nvSpPr>
          <p:cNvPr id="120" name="The People Side of the ctcLink Projec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People Side of the ctcLink Project</a:t>
            </a:r>
          </a:p>
        </p:txBody>
      </p:sp>
      <p:pic>
        <p:nvPicPr>
          <p:cNvPr id="121" name="TCC_color.jpg" descr="TCC_colo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roject Structure: Pillar Lea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Project Structure: Pillar Leads</a:t>
            </a:r>
          </a:p>
        </p:txBody>
      </p:sp>
      <p:sp>
        <p:nvSpPr>
          <p:cNvPr id="124" name="Campus Solutions - Registra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Campus Solutions - Registrar</a:t>
            </a:r>
          </a:p>
          <a:p>
            <a:pPr/>
            <a:r>
              <a:t>Financial Aid - Financial Aid Director</a:t>
            </a:r>
          </a:p>
          <a:p>
            <a:pPr/>
            <a:r>
              <a:t>Finance - Director of Financial Services</a:t>
            </a:r>
          </a:p>
          <a:p>
            <a:pPr/>
            <a:r>
              <a:t>Human Capital Management - HR Director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mmun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</a:t>
            </a:r>
          </a:p>
        </p:txBody>
      </p:sp>
      <p:sp>
        <p:nvSpPr>
          <p:cNvPr id="127" name="Kickoff video - http://bit.ly/1aZPCLH…"/>
          <p:cNvSpPr txBox="1"/>
          <p:nvPr>
            <p:ph type="body" idx="1"/>
          </p:nvPr>
        </p:nvSpPr>
        <p:spPr>
          <a:xfrm>
            <a:off x="952500" y="2603500"/>
            <a:ext cx="11099800" cy="4855617"/>
          </a:xfrm>
          <a:prstGeom prst="rect">
            <a:avLst/>
          </a:prstGeom>
        </p:spPr>
        <p:txBody>
          <a:bodyPr/>
          <a:lstStyle/>
          <a:p>
            <a:pPr/>
            <a:r>
              <a:t>Kickoff video - </a:t>
            </a:r>
            <a:r>
              <a:rPr u="sng">
                <a:hlinkClick r:id="rId2" invalidUrl="" action="" tgtFrame="" tooltip="" history="1" highlightClick="0" endSnd="0"/>
              </a:rPr>
              <a:t>http://bit.ly/1aZPCLH</a:t>
            </a:r>
          </a:p>
          <a:p>
            <a:pPr/>
            <a:r>
              <a:t>Video Blog - </a:t>
            </a:r>
            <a:r>
              <a:rPr u="sng">
                <a:hlinkClick r:id="rId3" invalidUrl="" action="" tgtFrame="" tooltip="" history="1" highlightClick="0" endSnd="0"/>
              </a:rPr>
              <a:t>http://ctclink.tacomacc.edu</a:t>
            </a:r>
          </a:p>
          <a:p>
            <a:pPr/>
            <a:r>
              <a:t>Weekly Status Report for Executive Staff</a:t>
            </a:r>
          </a:p>
          <a:p>
            <a:pPr/>
            <a:r>
              <a:t>Regular Meetings with SME Groups</a:t>
            </a:r>
          </a:p>
        </p:txBody>
      </p:sp>
      <p:pic>
        <p:nvPicPr>
          <p:cNvPr id="128" name="TCC_color.jpg" descr="TCC_color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rganizational Change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Organizational Change Management</a:t>
            </a:r>
          </a:p>
        </p:txBody>
      </p:sp>
      <p:sp>
        <p:nvSpPr>
          <p:cNvPr id="131" name="Business Process Diagram Analysis…"/>
          <p:cNvSpPr txBox="1"/>
          <p:nvPr>
            <p:ph type="body" idx="1"/>
          </p:nvPr>
        </p:nvSpPr>
        <p:spPr>
          <a:xfrm>
            <a:off x="952500" y="2603500"/>
            <a:ext cx="11099800" cy="4855617"/>
          </a:xfrm>
          <a:prstGeom prst="rect">
            <a:avLst/>
          </a:prstGeom>
        </p:spPr>
        <p:txBody>
          <a:bodyPr/>
          <a:lstStyle/>
          <a:p>
            <a:pPr/>
            <a:r>
              <a:t>Business Process Diagram Analysis</a:t>
            </a:r>
          </a:p>
          <a:p>
            <a:pPr/>
            <a:r>
              <a:t>Learning Communities</a:t>
            </a:r>
          </a:p>
          <a:p>
            <a:pPr lvl="1"/>
            <a:r>
              <a:t>Front-Line and Management Groups</a:t>
            </a:r>
          </a:p>
          <a:p>
            <a:pPr lvl="1"/>
            <a:r>
              <a:t>Issues shared between groups to assist in problem-solving</a:t>
            </a:r>
          </a:p>
        </p:txBody>
      </p:sp>
      <p:pic>
        <p:nvPicPr>
          <p:cNvPr id="132" name="TCC_color.jpg" descr="TCC_color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reparing Faculty and Stu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Preparing Faculty and Students</a:t>
            </a:r>
          </a:p>
        </p:txBody>
      </p:sp>
      <p:sp>
        <p:nvSpPr>
          <p:cNvPr id="137" name="Professional Development Day Presentation from ctcLink Staff…"/>
          <p:cNvSpPr txBox="1"/>
          <p:nvPr>
            <p:ph type="body" idx="1"/>
          </p:nvPr>
        </p:nvSpPr>
        <p:spPr>
          <a:xfrm>
            <a:off x="952500" y="2603500"/>
            <a:ext cx="11099800" cy="4855617"/>
          </a:xfrm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4000"/>
              </a:spcBef>
              <a:defRPr sz="3455"/>
            </a:pPr>
            <a:r>
              <a:t>Professional Development Day Presentation from ctcLink Staff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Create Catalog of “How To” Videos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Student Self-Service and Faculty Center Training for Campus Support Staff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Go Live Communication Strategy</a:t>
            </a:r>
          </a:p>
        </p:txBody>
      </p:sp>
      <p:pic>
        <p:nvPicPr>
          <p:cNvPr id="138" name="TCC_color.jpg" descr="TCC_colo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taff Impa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Staff Impact</a:t>
            </a:r>
          </a:p>
        </p:txBody>
      </p:sp>
      <p:sp>
        <p:nvSpPr>
          <p:cNvPr id="141" name="Stress Levels Rising…"/>
          <p:cNvSpPr txBox="1"/>
          <p:nvPr>
            <p:ph type="body" idx="1"/>
          </p:nvPr>
        </p:nvSpPr>
        <p:spPr>
          <a:xfrm>
            <a:off x="952500" y="2603500"/>
            <a:ext cx="11099800" cy="4855617"/>
          </a:xfrm>
          <a:prstGeom prst="rect">
            <a:avLst/>
          </a:prstGeom>
        </p:spPr>
        <p:txBody>
          <a:bodyPr/>
          <a:lstStyle/>
          <a:p>
            <a:pPr marL="346709" indent="-346709" defTabSz="455675">
              <a:spcBef>
                <a:spcPts val="3200"/>
              </a:spcBef>
              <a:defRPr sz="2807"/>
            </a:pPr>
            <a:r>
              <a:t>Stress Levels Rising</a:t>
            </a:r>
          </a:p>
          <a:p>
            <a:pPr lvl="1" marL="693419" indent="-346709" defTabSz="455675">
              <a:spcBef>
                <a:spcPts val="3200"/>
              </a:spcBef>
              <a:defRPr sz="2807"/>
            </a:pPr>
            <a:r>
              <a:t>Timeline Compression</a:t>
            </a:r>
          </a:p>
          <a:p>
            <a:pPr lvl="1" marL="693419" indent="-346709" defTabSz="455675">
              <a:spcBef>
                <a:spcPts val="3200"/>
              </a:spcBef>
              <a:defRPr sz="2807"/>
            </a:pPr>
            <a:r>
              <a:t>Limited System Access for Reviewing Business Processes</a:t>
            </a:r>
          </a:p>
          <a:p>
            <a:pPr lvl="1" marL="693419" indent="-346709" defTabSz="455675">
              <a:spcBef>
                <a:spcPts val="3200"/>
              </a:spcBef>
              <a:defRPr sz="2807"/>
            </a:pPr>
            <a:r>
              <a:t>Concern Around Post-Go Live Workload</a:t>
            </a:r>
          </a:p>
          <a:p>
            <a:pPr lvl="1" marL="693419" indent="-346709" defTabSz="455675">
              <a:spcBef>
                <a:spcPts val="3200"/>
              </a:spcBef>
              <a:defRPr sz="2807"/>
            </a:pPr>
            <a:r>
              <a:t>Backfill</a:t>
            </a:r>
          </a:p>
          <a:p>
            <a:pPr lvl="1" marL="693419" indent="-346709" defTabSz="455675">
              <a:spcBef>
                <a:spcPts val="3200"/>
              </a:spcBef>
              <a:defRPr sz="2807"/>
            </a:pPr>
            <a:r>
              <a:t>Faculty Shock</a:t>
            </a:r>
          </a:p>
        </p:txBody>
      </p:sp>
      <p:pic>
        <p:nvPicPr>
          <p:cNvPr id="142" name="TCC_color.jpg" descr="TCC_colo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Question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Questions?</a:t>
            </a:r>
          </a:p>
        </p:txBody>
      </p:sp>
      <p:pic>
        <p:nvPicPr>
          <p:cNvPr id="145" name="TCC_color.jpg" descr="TCC_colo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016" y="8605546"/>
            <a:ext cx="3060803" cy="873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