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  <a:endParaRPr sz="32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  <a:endParaRPr sz="32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  <a:endParaRPr sz="32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  <a:endParaRPr sz="32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Font typeface="Zapf Dingbats"/>
              <a:buBlip>
                <a:blip r:embed="rId3"/>
              </a:buBlip>
            </a:lvl1pPr>
            <a:lvl2pPr>
              <a:buFont typeface="Zapf Dingbats"/>
              <a:buBlip>
                <a:blip r:embed="rId3"/>
              </a:buBlip>
            </a:lvl2pPr>
            <a:lvl3pPr>
              <a:buFont typeface="Zapf Dingbats"/>
              <a:buBlip>
                <a:blip r:embed="rId3"/>
              </a:buBlip>
            </a:lvl3pPr>
            <a:lvl4pPr>
              <a:buFont typeface="Zapf Dingbats"/>
              <a:buBlip>
                <a:blip r:embed="rId3"/>
              </a:buBlip>
            </a:lvl4pPr>
            <a:lvl5pPr>
              <a:buFont typeface="Zapf Dingbats"/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1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Relationship Id="rId4" Type="http://schemas.openxmlformats.org/officeDocument/2006/relationships/image" Target="../media/image6.jpeg"/><Relationship Id="rId5" Type="http://schemas.openxmlformats.org/officeDocument/2006/relationships/image" Target="../media/image1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20.png"/><Relationship Id="rId4" Type="http://schemas.openxmlformats.org/officeDocument/2006/relationships/hyperlink" Target="http://www.flickr.com/photos/dpstyles/3112730513/in/photolist-5K4ykt-5Nc8Lm-5PedfX-5PitVJ-5RxMfG-5TY5nr-69bjju-6HuMMu-6Tyr7r-bMdKSB-byj5N9-bMdJxD-byj52h-bMdJYZ-bMdH52-hqV5CH-hqSTw9-8a6Def-8QQngs-cHTDio-gUzu9a-bQRAtF-bBWUWY-bBWUVh-bBWUUJ-bBWUSm-bQRAwt-bQRAzv-7EDuUt-8a6GqG-ayuYQK-ayuZ1D-8a3jRH-eaRqCL-eaRqx7-8a6ENf-bVCG7W-dYTSLe-eH4AZN-9LucbB-9LwZD5-9LwZxd-9Luc7K-7JVztD-9G8Pi8-cCEU8G-8UPXL4-8KxCFU-bMdMrM-bMdM3k-9Qqhvw/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21.png"/><Relationship Id="rId7" Type="http://schemas.openxmlformats.org/officeDocument/2006/relationships/hyperlink" Target="http://www.flickr.com/photos/28077456@N00/8644129804/in/photolist-eaRqCL-eaRqx7-gUzu9a-ayuYQK-ayuZ1D-ayuRSM-8oXSrY-ayxGYG-7Eu25y-9WdwgX-ayuNeX-ayuRFV-ayuRkc-ayxxLy-eqeHJ2-erb1Dm-eraKeh-eqewJn-eraW8s-eqez3B-eqeB1r-ayuUyH-ayuUni-ayuVPZ-ayxrkJ-ayv1tZ-ayxGAd-ayv1PF-ayxFnu-ayuZc2-ayxuDG-eraFjN-erb4uN-eraGZd-erb6U1-fuK1iC-dYTSLe-a9JX3C-8nvfe8-cjyy1u-8iAivB-cwWxzd-7RCH4U-7Rzszp-7RCHhQ-7RCGXC-83ZK4F-843PRG-83ZJRa-83ZJWH-fjmadV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ctcLink and Student Services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Course vs Class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ENGL 101 is a course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Item number 2341, section C is a class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Why is this important?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Effective Dates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Tracks all changes and when they are made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Allows tracking for students, courses and other items.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Matriculation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Process of moving student from admissions to records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Student not active until this occurs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Student Application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Create applications for different student types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i.e. Running Start, International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Degree Audit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Must be built from scratch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Has a better hierarchy for placing classes toward a degree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Roles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Replaces screen permissions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Based on position descriptions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Reporting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In process of identifying reports to be recreated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Two types</a:t>
            </a:r>
            <a:endParaRPr sz="4300">
              <a:solidFill>
                <a:srgbClr val="546056"/>
              </a:solidFill>
            </a:endParaRPr>
          </a:p>
          <a:p>
            <a:pPr lvl="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Compliance</a:t>
            </a:r>
            <a:endParaRPr sz="4300">
              <a:solidFill>
                <a:srgbClr val="546056"/>
              </a:solidFill>
            </a:endParaRPr>
          </a:p>
          <a:p>
            <a:pPr lvl="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Operational</a:t>
            </a:r>
            <a:endParaRPr sz="4300">
              <a:solidFill>
                <a:srgbClr val="546056"/>
              </a:solidFill>
            </a:endParaRPr>
          </a:p>
          <a:p>
            <a:pPr lvl="0">
              <a:spcBef>
                <a:spcPts val="4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Priority to recreate the most critical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The goal of the project is to standardize business processes across the colleges with the least amount of customization and college-unique configuration as possible.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Customization will be considered only as mandated by a statutory requirement or a business case that benefits the system as a whole.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Mobile apps: many of the new online services will be available to students, faculty and staff from their smart phone, tablet or other mobile device.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Students, faculty and staff will have online, self-service access to manage their personal information and do much of their college business online.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0727" indent="-490727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>
                <a:solidFill>
                  <a:srgbClr val="546056"/>
                </a:solidFill>
              </a:rPr>
              <a:t>Online Payment of tuition and fees.</a:t>
            </a:r>
            <a:endParaRPr sz="3956">
              <a:solidFill>
                <a:srgbClr val="546056"/>
              </a:solidFill>
            </a:endParaRPr>
          </a:p>
          <a:p>
            <a:pPr lvl="0" marL="490727" indent="-490727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>
                <a:solidFill>
                  <a:srgbClr val="546056"/>
                </a:solidFill>
              </a:rPr>
              <a:t>Online academic advising gives students and advisors real-time access to academic records and reports, including a built-in degree audit function.</a:t>
            </a:r>
            <a:endParaRPr sz="3956">
              <a:solidFill>
                <a:srgbClr val="546056"/>
              </a:solidFill>
            </a:endParaRPr>
          </a:p>
          <a:p>
            <a:pPr lvl="0" marL="490727" indent="-490727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>
                <a:solidFill>
                  <a:srgbClr val="546056"/>
                </a:solidFill>
              </a:rPr>
              <a:t>A single electronic record for each student, with one student ID number available to all colleges (the same applies for employee IDs).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Timeline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Configuration</a:t>
            </a:r>
            <a:endParaRPr sz="3870">
              <a:solidFill>
                <a:srgbClr val="546056"/>
              </a:solidFill>
            </a:endParaRPr>
          </a:p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Development</a:t>
            </a:r>
            <a:endParaRPr sz="3870">
              <a:solidFill>
                <a:srgbClr val="546056"/>
              </a:solidFill>
            </a:endParaRPr>
          </a:p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Conversion</a:t>
            </a:r>
            <a:endParaRPr sz="3870">
              <a:solidFill>
                <a:srgbClr val="546056"/>
              </a:solidFill>
            </a:endParaRPr>
          </a:p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Training</a:t>
            </a:r>
            <a:endParaRPr sz="3870">
              <a:solidFill>
                <a:srgbClr val="546056"/>
              </a:solidFill>
            </a:endParaRPr>
          </a:p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Testing</a:t>
            </a:r>
            <a:endParaRPr sz="3870">
              <a:solidFill>
                <a:srgbClr val="546056"/>
              </a:solidFill>
            </a:endParaRPr>
          </a:p>
          <a:p>
            <a:pPr lvl="0" marL="480059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>
                <a:solidFill>
                  <a:srgbClr val="546056"/>
                </a:solidFill>
              </a:rPr>
              <a:t>Cutover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12063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128">
                <a:solidFill>
                  <a:srgbClr val="546056"/>
                </a:solidFill>
              </a:rPr>
              <a:t>A single admission application process regardless of which college or which quarter a student decides to attend.</a:t>
            </a:r>
            <a:endParaRPr sz="4128">
              <a:solidFill>
                <a:srgbClr val="546056"/>
              </a:solidFill>
            </a:endParaRPr>
          </a:p>
          <a:p>
            <a:pPr lvl="0" marL="512063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128">
                <a:solidFill>
                  <a:srgbClr val="546056"/>
                </a:solidFill>
              </a:rPr>
              <a:t>A single financial aid application process.</a:t>
            </a:r>
            <a:endParaRPr sz="4128">
              <a:solidFill>
                <a:srgbClr val="546056"/>
              </a:solidFill>
            </a:endParaRPr>
          </a:p>
          <a:p>
            <a:pPr lvl="0" marL="512063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128">
                <a:solidFill>
                  <a:srgbClr val="546056"/>
                </a:solidFill>
              </a:rPr>
              <a:t>A degree audit system shared by all colleges.</a:t>
            </a:r>
            <a:endParaRPr sz="4128">
              <a:solidFill>
                <a:srgbClr val="546056"/>
              </a:solidFill>
            </a:endParaRPr>
          </a:p>
          <a:p>
            <a:pPr lvl="0" marL="512063" indent="-512063" defTabSz="560831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128">
                <a:solidFill>
                  <a:srgbClr val="546056"/>
                </a:solidFill>
              </a:rPr>
              <a:t>Self-service features for students, faculty and staff.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A financial aid system that is integrated into the student management system.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A centralized catalog of courses at all 34 colleges.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Common source for campus data with features to coordinate all types of campus communication.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Expectations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4048" indent="-384048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546056"/>
                </a:solidFill>
              </a:rPr>
              <a:t>Ability to manage student services and student administration online in one place, in real time (while protecting sensitive data).</a:t>
            </a:r>
            <a:endParaRPr sz="3096">
              <a:solidFill>
                <a:srgbClr val="546056"/>
              </a:solidFill>
            </a:endParaRPr>
          </a:p>
          <a:p>
            <a:pPr lvl="0" marL="384048" indent="-384048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546056"/>
                </a:solidFill>
              </a:rPr>
              <a:t>Tools to track incoming and outgoing communication - from prospective students to alumni.</a:t>
            </a:r>
            <a:endParaRPr sz="3096">
              <a:solidFill>
                <a:srgbClr val="546056"/>
              </a:solidFill>
            </a:endParaRPr>
          </a:p>
          <a:p>
            <a:pPr lvl="0" marL="384048" indent="-384048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546056"/>
                </a:solidFill>
              </a:rPr>
              <a:t>Full-featured financial aid applicant processing with automated student notifications.</a:t>
            </a:r>
            <a:endParaRPr sz="3096">
              <a:solidFill>
                <a:srgbClr val="546056"/>
              </a:solidFill>
            </a:endParaRPr>
          </a:p>
          <a:p>
            <a:pPr lvl="0" marL="384048" indent="-384048" defTabSz="42062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546056"/>
                </a:solidFill>
              </a:rPr>
              <a:t>Manage and analyze all aspects of enrollment, catalog and class schedule maintenance, prerequisites, wait lists, class start/end dates, transfer credits, transcripts and more.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User Productivity Kit (UPK)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1263650" y="3289300"/>
            <a:ext cx="10477500" cy="5308600"/>
            <a:chOff x="-127000" y="-88900"/>
            <a:chExt cx="10477500" cy="5308600"/>
          </a:xfrm>
        </p:grpSpPr>
        <p:pic>
          <p:nvPicPr>
            <p:cNvPr id="114" name="UPK_-_PeopleSoft_Student_Administration_9.0_-_Revision_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223500" cy="4978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0477500" cy="5308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Data Validation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Process of ensuring Legacy data is correct in PeopleSoft system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3263900" y="4495800"/>
            <a:ext cx="5638800" cy="4470400"/>
            <a:chOff x="-127000" y="-88900"/>
            <a:chExt cx="5638800" cy="4470400"/>
          </a:xfrm>
        </p:grpSpPr>
        <p:pic>
          <p:nvPicPr>
            <p:cNvPr id="120" name="Employee-facing_registry_content-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84800" cy="414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5638800" cy="4470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Training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Types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Badges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Types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5588000" y="4559300"/>
            <a:ext cx="6743700" cy="4648200"/>
            <a:chOff x="-127000" y="-88900"/>
            <a:chExt cx="6743700" cy="4648200"/>
          </a:xfrm>
        </p:grpSpPr>
        <p:pic>
          <p:nvPicPr>
            <p:cNvPr id="128" name="LearningCentrs [_D3S3268]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89700" cy="4318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743700" cy="4648200"/>
            </a:xfrm>
            <a:prstGeom prst="rect">
              <a:avLst/>
            </a:prstGeom>
            <a:effectLst/>
          </p:spPr>
        </p:pic>
      </p:grpSp>
      <p:grpSp>
        <p:nvGrpSpPr>
          <p:cNvPr id="132" name="Group 132"/>
          <p:cNvGrpSpPr/>
          <p:nvPr/>
        </p:nvGrpSpPr>
        <p:grpSpPr>
          <a:xfrm>
            <a:off x="673100" y="2559935"/>
            <a:ext cx="6937895" cy="4786130"/>
            <a:chOff x="-127000" y="-88900"/>
            <a:chExt cx="6937894" cy="4786129"/>
          </a:xfrm>
        </p:grpSpPr>
        <p:pic>
          <p:nvPicPr>
            <p:cNvPr id="131" name="LearningCentrs [_D3S3436]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683895" cy="44559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6937895" cy="47861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Badges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914400" y="2717800"/>
            <a:ext cx="4064000" cy="5524500"/>
            <a:chOff x="-127000" y="-88900"/>
            <a:chExt cx="4064000" cy="5524500"/>
          </a:xfrm>
        </p:grpSpPr>
        <p:pic>
          <p:nvPicPr>
            <p:cNvPr id="136" name="3112730513_1c3860b552_o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10000" cy="5194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064000" cy="5524500"/>
            </a:xfrm>
            <a:prstGeom prst="rect">
              <a:avLst/>
            </a:prstGeom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1818282" y="8318499"/>
            <a:ext cx="22562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Photo courtesy </a:t>
            </a:r>
            <a:r>
              <a:rPr sz="1600" u="sng">
                <a:solidFill>
                  <a:srgbClr val="546056"/>
                </a:solidFill>
                <a:hlinkClick r:id="rId4" invalidUrl="" action="" tgtFrame="" tooltip="" history="1" highlightClick="0" endSnd="0"/>
              </a:rPr>
              <a:t>dbstyles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5778500" y="3052303"/>
            <a:ext cx="6287726" cy="4855494"/>
            <a:chOff x="-127000" y="-88900"/>
            <a:chExt cx="6287725" cy="4855493"/>
          </a:xfrm>
        </p:grpSpPr>
        <p:pic>
          <p:nvPicPr>
            <p:cNvPr id="140" name="8644129804_02367efa60_o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33726" cy="45252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0" y="-88900"/>
              <a:ext cx="6287726" cy="4855494"/>
            </a:xfrm>
            <a:prstGeom prst="rect">
              <a:avLst/>
            </a:prstGeom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7636884" y="8064499"/>
            <a:ext cx="257095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Photo courtesy </a:t>
            </a:r>
            <a:r>
              <a:rPr sz="1600" u="sng">
                <a:solidFill>
                  <a:srgbClr val="546056"/>
                </a:solidFill>
                <a:hlinkClick r:id="rId7" invalidUrl="" action="" tgtFrame="" tooltip="" history="1" highlightClick="0" endSnd="0"/>
              </a:rPr>
              <a:t>photojennic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Configuration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823660" y="2450883"/>
            <a:ext cx="9357480" cy="6985434"/>
            <a:chOff x="-127000" y="-88900"/>
            <a:chExt cx="9357479" cy="6985432"/>
          </a:xfrm>
        </p:grpSpPr>
        <p:pic>
          <p:nvPicPr>
            <p:cNvPr id="42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03480" cy="66552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357480" cy="69854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Development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817427" y="2453091"/>
            <a:ext cx="9369946" cy="6981018"/>
            <a:chOff x="-127000" y="-88900"/>
            <a:chExt cx="9369945" cy="6981016"/>
          </a:xfrm>
        </p:grpSpPr>
        <p:pic>
          <p:nvPicPr>
            <p:cNvPr id="47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15946" cy="66508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369946" cy="69810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Conversion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794406" y="2456521"/>
            <a:ext cx="9415988" cy="6974158"/>
            <a:chOff x="-127000" y="-88900"/>
            <a:chExt cx="9415986" cy="6974157"/>
          </a:xfrm>
        </p:grpSpPr>
        <p:pic>
          <p:nvPicPr>
            <p:cNvPr id="52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61987" cy="66439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415987" cy="69741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Training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771944" y="2422235"/>
            <a:ext cx="9460912" cy="7042730"/>
            <a:chOff x="-127000" y="-88900"/>
            <a:chExt cx="9460911" cy="7042728"/>
          </a:xfrm>
        </p:grpSpPr>
        <p:pic>
          <p:nvPicPr>
            <p:cNvPr id="57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206912" cy="67125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460912" cy="7042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Testing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728048" y="2406283"/>
            <a:ext cx="9548704" cy="7052081"/>
            <a:chOff x="-127000" y="-88900"/>
            <a:chExt cx="9548703" cy="7052080"/>
          </a:xfrm>
        </p:grpSpPr>
        <p:pic>
          <p:nvPicPr>
            <p:cNvPr id="62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294704" cy="67218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548704" cy="70520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Cutover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784004" y="2438385"/>
            <a:ext cx="9436792" cy="7010430"/>
            <a:chOff x="-127000" y="-88900"/>
            <a:chExt cx="9436791" cy="7010428"/>
          </a:xfrm>
        </p:grpSpPr>
        <p:pic>
          <p:nvPicPr>
            <p:cNvPr id="67" name="ctcLinkGanttTCC_11_7_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82792" cy="66802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436792" cy="70104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Working Differently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94660" indent="-69466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46056"/>
                </a:solidFill>
              </a:rPr>
              <a:t>EMPL ID</a:t>
            </a:r>
            <a:endParaRPr sz="56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Used for all students and employees.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Travels with student/employee to any state community college.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d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